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279" r:id="rId4"/>
    <p:sldId id="280" r:id="rId5"/>
    <p:sldId id="290" r:id="rId6"/>
    <p:sldId id="281" r:id="rId7"/>
    <p:sldId id="292" r:id="rId8"/>
    <p:sldId id="263" r:id="rId9"/>
    <p:sldId id="282" r:id="rId10"/>
    <p:sldId id="265" r:id="rId11"/>
    <p:sldId id="283" r:id="rId12"/>
    <p:sldId id="284" r:id="rId13"/>
    <p:sldId id="268" r:id="rId14"/>
    <p:sldId id="287" r:id="rId15"/>
    <p:sldId id="270" r:id="rId16"/>
    <p:sldId id="286" r:id="rId17"/>
    <p:sldId id="272" r:id="rId18"/>
    <p:sldId id="273" r:id="rId19"/>
    <p:sldId id="285" r:id="rId20"/>
    <p:sldId id="288" r:id="rId21"/>
    <p:sldId id="289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3"/>
  </p:normalViewPr>
  <p:slideViewPr>
    <p:cSldViewPr snapToGrid="0">
      <p:cViewPr varScale="1">
        <p:scale>
          <a:sx n="142" d="100"/>
          <a:sy n="142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Introduction – multi-robot formation control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both centralized and decentralized implementation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centralized and rule-based for decentralized, since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enhanced to account for all robot positions</a:t>
            </a: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SAY RULE BASED ONLY on each robot for decentralized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say lasers are poor against other robots in practice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Robots have the formation velocities switched for goal velocities sometimes, so they can move in the right direction without falling into an obstacle, keeps it robust.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145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robot avoidance weights as stopping a robot from moving, includes how in-front of each other they are, and is efficient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how weights affect the relative contribution and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leading to split-and-merge, with 5% noise to avoid minima</a:t>
            </a:r>
            <a:endParaRPr lang="en-GB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our weights (.35 goal, .2 formation, .22 obstacles)</a:t>
            </a:r>
            <a:endParaRPr lang="en-GB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how robot avoidance weights are used, how we stop spurious movement if at goal, and how we slow the leader so others can catch up (scale by .3)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115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51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Videos show centralized and decentralized examples side-by-side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Talk about accuracy as the error to the target position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5% noise to velocity - simulates erroneous readings in position and sensors as well as handling minima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Centralized solution only has major spike during second set of denser obstacles but still looks nice, decentralized clearly less robust yet still functional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418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cases start by launching arena in </a:t>
            </a:r>
            <a:r>
              <a:rPr lang="en-GB" dirty="0" err="1"/>
              <a:t>ros</a:t>
            </a:r>
            <a:r>
              <a:rPr lang="en-GB" dirty="0"/>
              <a:t> the same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Centralized approach runs a single program that acts based on global knowledge - knows every robot’s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Decentralized approach has every robot act individually and participate in message passing to spread leader’s state - mention we pass messages on links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of the leader is enough to get our robots back in formation with our leader-referenced scheme (explained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robustness and some cases being sub-ideal due to obstacle avoidance - maybe reference motion in a video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RRT* can take on the order of minutes which is not ideal, storing precomputed paths is 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0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Cheaper goal velocities and rely on obstacle avoidance velocities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Better obstacle avoidance to reduce error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Improve decentralized approach that stores the state of every robot, can then apply robot avoidance weights and better obstacle avoidance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11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Formation switching and navigation with tight corridors and multiple formations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Concluding remarks - can perform formation-based movement, but general robustness isn’t easy, and it’s easily decentralized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where the code can be found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Discuss how we implement formations here - one robot is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others have relative positions from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links for message passing in decentralized solution - leader sends state (pose and sensor measurements) and followers store and relay it</a:t>
            </a:r>
          </a:p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84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 was the basis of our work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vectors for each robot for formation, goal, obstacle avoidance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476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that the approach in the paper was for open worlds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Added the ability to detect corridors and tight areas using sensor measurements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Move into column formation until free again as its the narrowest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unit-reference and why we didn’t do it - decentralized unit-reference requires global knowledge of all robot positions and lots of messages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leader-reference - a leader robot is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formation and the other followers compute a vector, formation offsets are rotated and translated onto the leader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leader-reference is easier as only need the leader’s state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709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Explain the zones: dead zone = 1.5 * robot radius (1.5 * 0.0525), control zone = dead zone + spacing distance (0.3), ballistic zone outside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robots in random places, get into formation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Robots go through each formation as they move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Undergo an orthogonal rotation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Followers do not need a goal velocity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Leader runs RRT* for an obstacle free path (very briefly say we sample points, add to tree, rewire based on cost)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that we can store the path to avoid computation costs in the future (makes for good evaluation argument)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71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5888-89B4-B745-BDC9-710CF354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Weighted Combination</a:t>
            </a:r>
            <a:endParaRPr lang="en-US" dirty="0"/>
          </a:p>
        </p:txBody>
      </p:sp>
      <p:sp>
        <p:nvSpPr>
          <p:cNvPr id="3" name="Google Shape;153;p26">
            <a:extLst>
              <a:ext uri="{FF2B5EF4-FFF2-40B4-BE49-F238E27FC236}">
                <a16:creationId xmlns:a16="http://schemas.microsoft.com/office/drawing/2014/main" id="{9B552660-766F-DA45-8691-D05067A8A889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Overall velocity vector computed as a weighted sum of goal, formation, obstacle avoidance and noise vectors</a:t>
            </a:r>
            <a:br>
              <a:rPr lang="en-US" sz="1600"/>
            </a:br>
            <a:endParaRPr lang="en-US" sz="16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Apply ‘rules’ to filter spurious/erroneous velocities: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if they are about to collide with another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at the goal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Leader can slow down if followers not in 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673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dirty="0"/>
              <a:t>Error plot of distance to target with 5% noise</a:t>
            </a:r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54C6-876B-4D43-9DE2-961EE9B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Centralized vs Decentralized</a:t>
            </a:r>
            <a:endParaRPr lang="en-US" dirty="0"/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5B147C5D-DB3C-D44D-9746-2981B3E45322}"/>
              </a:ext>
            </a:extLst>
          </p:cNvPr>
          <p:cNvSpPr txBox="1">
            <a:spLocks/>
          </p:cNvSpPr>
          <p:nvPr/>
        </p:nvSpPr>
        <p:spPr>
          <a:xfrm>
            <a:off x="768206" y="1827712"/>
            <a:ext cx="6961434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In both cases we launch the arena as usual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Centralized: run a single controller with global knowledge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Decentralized: run a controller per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dirty="0"/>
              <a:t>Each robot acts individually</a:t>
            </a:r>
            <a:br>
              <a:rPr lang="en-US" dirty="0"/>
            </a:br>
            <a:endParaRPr lang="en-US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A ‘leader’ robot sends messages with its state to connected robots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Other ‘followers’ update their belief of the leader and relay this message</a:t>
            </a:r>
          </a:p>
        </p:txBody>
      </p:sp>
    </p:spTree>
    <p:extLst>
      <p:ext uri="{BB962C8B-B14F-4D97-AF65-F5344CB8AC3E}">
        <p14:creationId xmlns:p14="http://schemas.microsoft.com/office/powerpoint/2010/main" val="392263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148-D812-044E-93B8-61978B3A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15CA699F-A66D-AB4D-9952-2CA6FA7CF914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Robustness - Our general approach isn’t perfect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Centralized obstacle avoidance is improved with global knowledge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solution not to the same level with just knowledge of leader</a:t>
            </a:r>
            <a:br>
              <a:rPr lang="en-US" sz="1400"/>
            </a:br>
            <a:endParaRPr lang="en-US" sz="14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Efficiency - RRT* can take a long time so we precompute 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877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1608-DA65-5B49-98B0-62D1B4E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9;p33">
            <a:extLst>
              <a:ext uri="{FF2B5EF4-FFF2-40B4-BE49-F238E27FC236}">
                <a16:creationId xmlns:a16="http://schemas.microsoft.com/office/drawing/2014/main" id="{2DCF55C7-DA0E-8A41-9DBC-53F4B49EC963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Future Work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Try cheaper straight-line goal velocities, rely on obstacle avoidance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Improve obstacle avoidance to improve robustness in the general case</a:t>
            </a:r>
          </a:p>
          <a:p>
            <a:pPr marL="1371600" lvl="2" indent="-317500" defTabSz="457200">
              <a:spcAft>
                <a:spcPts val="600"/>
              </a:spcAft>
              <a:buSzPts val="1400"/>
            </a:pPr>
            <a:r>
              <a:rPr lang="en-US" sz="1400"/>
              <a:t>Consider reinforcement learning to adjust weights for each environment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approach - communicate more state from each robot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171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Line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Column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Diamond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338A-82D0-BF41-A95A-5C66CD75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Extending the Paper</a:t>
            </a:r>
            <a:endParaRPr lang="en-US" dirty="0"/>
          </a:p>
        </p:txBody>
      </p:sp>
      <p:sp>
        <p:nvSpPr>
          <p:cNvPr id="3" name="Google Shape;88;p17">
            <a:extLst>
              <a:ext uri="{FF2B5EF4-FFF2-40B4-BE49-F238E27FC236}">
                <a16:creationId xmlns:a16="http://schemas.microsoft.com/office/drawing/2014/main" id="{E429D662-7270-754D-8EEC-B80CF045F7DE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Robots move as a column in tight areas (corridors)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Google Shape;105;p19">
            <a:extLst>
              <a:ext uri="{FF2B5EF4-FFF2-40B4-BE49-F238E27FC236}">
                <a16:creationId xmlns:a16="http://schemas.microsoft.com/office/drawing/2014/main" id="{E5744857-58BB-D94F-9B1F-00CAB485EDA4}"/>
              </a:ext>
            </a:extLst>
          </p:cNvPr>
          <p:cNvSpPr txBox="1">
            <a:spLocks/>
          </p:cNvSpPr>
          <p:nvPr/>
        </p:nvSpPr>
        <p:spPr>
          <a:xfrm>
            <a:off x="607500" y="335391"/>
            <a:ext cx="7928998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4000"/>
              <a:t>Formation Maintenance Vector</a:t>
            </a:r>
          </a:p>
        </p:txBody>
      </p:sp>
      <p:sp>
        <p:nvSpPr>
          <p:cNvPr id="4" name="Google Shape;106;p19">
            <a:extLst>
              <a:ext uri="{FF2B5EF4-FFF2-40B4-BE49-F238E27FC236}">
                <a16:creationId xmlns:a16="http://schemas.microsoft.com/office/drawing/2014/main" id="{A1CDB98D-3E62-F348-B132-8C8D86D836B8}"/>
              </a:ext>
            </a:extLst>
          </p:cNvPr>
          <p:cNvSpPr txBox="1">
            <a:spLocks/>
          </p:cNvSpPr>
          <p:nvPr/>
        </p:nvSpPr>
        <p:spPr>
          <a:xfrm>
            <a:off x="614033" y="1809750"/>
            <a:ext cx="3576129" cy="27241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Aft>
                <a:spcPts val="600"/>
              </a:spcAft>
            </a:pPr>
            <a:r>
              <a:rPr lang="en-US" sz="1400" dirty="0"/>
              <a:t> Scale vector magnitude based on distance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Dead Zone</a:t>
            </a:r>
            <a:r>
              <a:rPr lang="en-US" sz="1400" dirty="0"/>
              <a:t>: magnitude = 0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Control Zone</a:t>
            </a:r>
            <a:r>
              <a:rPr lang="en-US" sz="1400" dirty="0"/>
              <a:t>: magnitude scaled linearly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Ballistic Zone</a:t>
            </a:r>
            <a:r>
              <a:rPr lang="en-US" sz="1400" dirty="0"/>
              <a:t>: magnitude = 1</a:t>
            </a:r>
          </a:p>
        </p:txBody>
      </p:sp>
      <p:pic>
        <p:nvPicPr>
          <p:cNvPr id="2" name="Google Shape;107;p19">
            <a:extLst>
              <a:ext uri="{FF2B5EF4-FFF2-40B4-BE49-F238E27FC236}">
                <a16:creationId xmlns:a16="http://schemas.microsoft.com/office/drawing/2014/main" id="{AF49E139-A62F-CF4C-A99A-1AEB1F9A06D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22675" y="1716033"/>
            <a:ext cx="3411246" cy="296135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996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500" dirty="0"/>
              <a:t>This computes a safe path for the leader only</a:t>
            </a:r>
          </a:p>
          <a:p>
            <a:pPr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1396</Words>
  <Application>Microsoft Office PowerPoint</Application>
  <PresentationFormat>On-screen Show (16:9)</PresentationFormat>
  <Paragraphs>149</Paragraphs>
  <Slides>22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Courier New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PowerPoint Presentation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Ajay Meow</cp:lastModifiedBy>
  <cp:revision>4</cp:revision>
  <dcterms:created xsi:type="dcterms:W3CDTF">2020-03-11T13:12:53Z</dcterms:created>
  <dcterms:modified xsi:type="dcterms:W3CDTF">2020-03-11T13:34:29Z</dcterms:modified>
</cp:coreProperties>
</file>